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8" r:id="rId2"/>
    <p:sldId id="361" r:id="rId3"/>
    <p:sldId id="391" r:id="rId4"/>
    <p:sldId id="392" r:id="rId5"/>
    <p:sldId id="405" r:id="rId6"/>
    <p:sldId id="393" r:id="rId7"/>
    <p:sldId id="397" r:id="rId8"/>
    <p:sldId id="402" r:id="rId9"/>
    <p:sldId id="398" r:id="rId10"/>
    <p:sldId id="403" r:id="rId11"/>
    <p:sldId id="404" r:id="rId12"/>
    <p:sldId id="326" r:id="rId13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64" y="-588"/>
      </p:cViewPr>
      <p:guideLst>
        <p:guide orient="horz" pos="1010"/>
        <p:guide pos="3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765375-8B19-48D8-A124-8CFC73118A1C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397A94-A4CF-440C-BACE-F605EF825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1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8CFCDF-D38B-4D3E-B7C8-471D95EE11B7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07CC5E-346F-40CD-982E-3AB8143C3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5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7CC5E-346F-40CD-982E-3AB8143C3B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croberts@qsource.or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344837" y="4556081"/>
            <a:ext cx="44751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8EC0"/>
                </a:solidFill>
                <a:latin typeface="Arial"/>
              </a:rPr>
              <a:t>Community Data Update</a:t>
            </a:r>
          </a:p>
          <a:p>
            <a:pPr>
              <a:defRPr/>
            </a:pPr>
            <a:r>
              <a:rPr lang="en-US" sz="2400" baseline="0" dirty="0" smtClean="0">
                <a:solidFill>
                  <a:srgbClr val="008EC0"/>
                </a:solidFill>
                <a:latin typeface="Arial"/>
              </a:rPr>
              <a:t>Knoxville Community Readmissions Coalition </a:t>
            </a:r>
          </a:p>
          <a:p>
            <a:pPr>
              <a:defRPr/>
            </a:pPr>
            <a:r>
              <a:rPr lang="en-US" sz="2400" baseline="0" dirty="0" smtClean="0">
                <a:solidFill>
                  <a:srgbClr val="008EC0"/>
                </a:solidFill>
                <a:latin typeface="Arial"/>
              </a:rPr>
              <a:t>April 26, 2018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631375" y="4894635"/>
            <a:ext cx="43431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Corley Roberts, MHA, CPHQ, ACSM EP-C,</a:t>
            </a: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EIM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Improvement Advisor, </a:t>
            </a: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Qsource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/atom</a:t>
            </a:r>
            <a:r>
              <a:rPr lang="en-US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Alliance</a:t>
            </a:r>
          </a:p>
          <a:p>
            <a:pPr>
              <a:defRPr/>
            </a:pP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croberts@qsource.org</a:t>
            </a:r>
            <a:endParaRPr lang="en-US" sz="14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74638"/>
            <a:ext cx="6859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6057" y="1600200"/>
            <a:ext cx="3356846" cy="4225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774" y="1600200"/>
            <a:ext cx="3343451" cy="4225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FA7F-D17A-44D7-A8BD-4AD8A16F14E2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9CAB-D15E-4CAD-919E-05CF5EFE72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75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58788" y="4337050"/>
            <a:ext cx="4391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8EC0"/>
                </a:solidFill>
                <a:latin typeface="Arial"/>
              </a:rPr>
              <a:t>Headline 36pt Myriad Pro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710238" y="4489450"/>
            <a:ext cx="292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Times New Roman"/>
              </a:rPr>
              <a:t>Name</a:t>
            </a:r>
          </a:p>
          <a:p>
            <a:pPr>
              <a:defRPr/>
            </a:pPr>
            <a:r>
              <a:rPr lang="en-US" sz="1400" dirty="0" smtClean="0">
                <a:latin typeface="Times New Roman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837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58788" y="4337050"/>
            <a:ext cx="4391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8EC0"/>
                </a:solidFill>
                <a:latin typeface="Arial"/>
              </a:rPr>
              <a:t>Headline 36pt Myriad Pro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710238" y="4489450"/>
            <a:ext cx="292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Times New Roman"/>
              </a:rPr>
              <a:t>Name</a:t>
            </a:r>
          </a:p>
          <a:p>
            <a:pPr>
              <a:defRPr/>
            </a:pPr>
            <a:r>
              <a:rPr lang="en-US" sz="1400" dirty="0" smtClean="0">
                <a:latin typeface="Times New Roman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4835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58788" y="4337050"/>
            <a:ext cx="4391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8EC0"/>
                </a:solidFill>
                <a:latin typeface="Arial"/>
              </a:rPr>
              <a:t>Headline 36pt Myriad Pro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710238" y="4489450"/>
            <a:ext cx="292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Times New Roman"/>
              </a:rPr>
              <a:t>Name</a:t>
            </a:r>
          </a:p>
          <a:p>
            <a:pPr>
              <a:defRPr/>
            </a:pPr>
            <a:r>
              <a:rPr lang="en-US" sz="1400" dirty="0" smtClean="0">
                <a:latin typeface="Times New Roman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367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923" y="293371"/>
            <a:ext cx="7772400" cy="6171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923" y="1285937"/>
            <a:ext cx="7166477" cy="4352863"/>
          </a:xfrm>
        </p:spPr>
        <p:txBody>
          <a:bodyPr/>
          <a:lstStyle>
            <a:lvl1pPr marL="285750" indent="-285750" algn="l">
              <a:buFontTx/>
              <a:buBlip>
                <a:blip r:embed="rId3"/>
              </a:buBlip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E683-92D4-455C-A97B-CCA71B4F9F49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5206-0610-4870-9434-B85F72C19A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13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274638"/>
            <a:ext cx="68740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600200"/>
            <a:ext cx="726731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30F3-0992-48E3-92BE-B416C180A4A6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8484-EB4B-45A8-8EE1-C943E96F1B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7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274638"/>
            <a:ext cx="80883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600200"/>
            <a:ext cx="36539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1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ADCC-13B9-4730-A308-BCA0462D995D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46A8-E367-4374-B981-1056512E68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77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354" y="293371"/>
            <a:ext cx="6851445" cy="6171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354" y="1285937"/>
            <a:ext cx="6851445" cy="4352863"/>
          </a:xfrm>
        </p:spPr>
        <p:txBody>
          <a:bodyPr/>
          <a:lstStyle>
            <a:lvl1pPr marL="285750" indent="-285750" algn="l">
              <a:buFontTx/>
              <a:buBlip>
                <a:blip r:embed="rId3"/>
              </a:buBlip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B849-8343-45E0-BC87-8D1DA32B60E3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6507-D25D-4025-9964-246294F1D7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74638"/>
            <a:ext cx="685958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2" y="1600200"/>
            <a:ext cx="685958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60CD-F3AC-4CAB-BA18-2DC8763808D4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9C72-C929-434C-8DE3-EF1AAF3D68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68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756867-2067-439A-B201-960D99FA7896}" type="datetimeFigureOut">
              <a:rPr lang="en-US" altLang="en-US"/>
              <a:pPr>
                <a:defRPr/>
              </a:pPr>
              <a:t>4/23/2018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9BEB7F-222A-45CE-A18C-536F25D9CB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8EC0"/>
          </a:solidFill>
          <a:latin typeface="Arial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8EC0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Times New Roman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Times New Roman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Times New Roman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Times New Roman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Times New Roman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hsn/ps-analysis-resources/references-guides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nt.com/c/express/e5622c03-2224-4738-b73f-eaa0fd366d2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 Diff : Measurement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6" y="1226561"/>
            <a:ext cx="8253350" cy="46992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SIR (Standard Infection Ratio)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(HAI – Hospital Acquired Infection)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= Observed/Predicted</a:t>
            </a:r>
          </a:p>
          <a:p>
            <a:pPr marL="742950" lvl="1" indent="-285750">
              <a:buFont typeface="Wingdings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= 1 Same HAIs as predicted by US baseline data</a:t>
            </a:r>
          </a:p>
          <a:p>
            <a:pPr marL="742950" lvl="1" indent="-285750">
              <a:buFont typeface="Wingdings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&gt; 1 More HAIs than predicted</a:t>
            </a:r>
          </a:p>
          <a:p>
            <a:pPr marL="742950" lvl="1" indent="-285750">
              <a:buFont typeface="Wingdings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&lt; 1 Fewer HAIs than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HHS 2020 Goal for CDI is SIR =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0.70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CDI in Acute Care Facilities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46606"/>
              </p:ext>
            </p:extLst>
          </p:nvPr>
        </p:nvGraphicFramePr>
        <p:xfrm>
          <a:off x="1524000" y="424054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Facs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TN SIR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Low SIR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High SIR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923" y="6103917"/>
            <a:ext cx="3598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Marion </a:t>
            </a:r>
            <a:r>
              <a:rPr lang="en-US" sz="1000" dirty="0" err="1" smtClean="0"/>
              <a:t>Kainer</a:t>
            </a:r>
            <a:r>
              <a:rPr lang="en-US" sz="1000" dirty="0" smtClean="0"/>
              <a:t>, MD, MPH, Director Healthcare Associated Infections and Antimicrobial Infections, TDOH. </a:t>
            </a:r>
          </a:p>
          <a:p>
            <a:r>
              <a:rPr lang="en-US" sz="1000" dirty="0" smtClean="0"/>
              <a:t>Presented at TCPS Regional Networking Meetings April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101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923" y="388373"/>
            <a:ext cx="7772400" cy="617169"/>
          </a:xfrm>
        </p:spPr>
        <p:txBody>
          <a:bodyPr/>
          <a:lstStyle/>
          <a:p>
            <a:r>
              <a:rPr lang="en-US" dirty="0" smtClean="0"/>
              <a:t>C Diff : </a:t>
            </a:r>
            <a:r>
              <a:rPr lang="en-US" sz="3200" dirty="0" smtClean="0"/>
              <a:t>Knoxville area Outbreak (TDOH)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6" y="1226561"/>
            <a:ext cx="8253350" cy="469922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and monitor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basic infection prevention practices to address infections: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cleaning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precautions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use of personal protective equipment</a:t>
            </a:r>
          </a:p>
          <a:p>
            <a:pPr lvl="1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Homes expected to have infection prevention in performance plans as well as trained staff by 2019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http://www.cdc.gov/nhsn/ps-analysis-resources/references-guides.html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4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96" y="1065961"/>
            <a:ext cx="4515642" cy="370409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</a:t>
            </a:r>
            <a:r>
              <a:rPr lang="en-US" sz="4800" b="1" dirty="0" smtClean="0"/>
              <a:t>You</a:t>
            </a:r>
            <a:r>
              <a:rPr lang="en-US" dirty="0" smtClean="0"/>
              <a:t> for your contribution and commitment to the mission and don’t forget to </a:t>
            </a:r>
            <a:br>
              <a:rPr lang="en-US" dirty="0" smtClean="0"/>
            </a:br>
            <a:r>
              <a:rPr lang="en-US" dirty="0" smtClean="0"/>
              <a:t>wash your hands!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Presented April 26, 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698" y="195045"/>
            <a:ext cx="7720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8EC0"/>
                </a:solidFill>
                <a:latin typeface="Arial"/>
              </a:rPr>
              <a:t>Readmissions in </a:t>
            </a:r>
            <a:r>
              <a:rPr lang="en-US" sz="3600" dirty="0" smtClean="0">
                <a:solidFill>
                  <a:srgbClr val="008EC0"/>
                </a:solidFill>
                <a:latin typeface="Arial"/>
              </a:rPr>
              <a:t>30 </a:t>
            </a:r>
            <a:r>
              <a:rPr lang="en-US" sz="3600" dirty="0">
                <a:solidFill>
                  <a:srgbClr val="008EC0"/>
                </a:solidFill>
                <a:latin typeface="Arial"/>
              </a:rPr>
              <a:t>Days </a:t>
            </a:r>
            <a:r>
              <a:rPr lang="en-US" sz="3600" dirty="0" smtClean="0">
                <a:solidFill>
                  <a:srgbClr val="008EC0"/>
                </a:solidFill>
                <a:latin typeface="Arial"/>
              </a:rPr>
              <a:t>Quarterly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" y="972005"/>
            <a:ext cx="8714284" cy="566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8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30 day Readmissions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8" y="910540"/>
            <a:ext cx="8312727" cy="572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1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923" y="175768"/>
            <a:ext cx="7772400" cy="617169"/>
          </a:xfrm>
        </p:spPr>
        <p:txBody>
          <a:bodyPr/>
          <a:lstStyle/>
          <a:p>
            <a:r>
              <a:rPr lang="en-US" dirty="0" smtClean="0"/>
              <a:t>3 day Readmissions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3" y="792937"/>
            <a:ext cx="7947314" cy="55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Sepsis Readmissions Summit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3" y="1900052"/>
            <a:ext cx="7715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4758" y="43472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hlinkClick r:id="rId3"/>
              </a:rPr>
              <a:t>https://www.cvent.com/c/express/e5622c03-2224-4738-b73f-eaa0fd366d2c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Discharge Disposition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3" y="910539"/>
            <a:ext cx="8327324" cy="553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 Diff (Clostridium difficile)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1" y="1044081"/>
            <a:ext cx="8576177" cy="551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8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 Diff (Clostridium difficile)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" y="997527"/>
            <a:ext cx="8483278" cy="55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 Diff : Prevention</a:t>
            </a:r>
            <a:r>
              <a:rPr lang="en-US" dirty="0"/>
              <a:t> </a:t>
            </a:r>
            <a:r>
              <a:rPr lang="en-US" dirty="0" smtClean="0"/>
              <a:t>is Key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6" y="1226561"/>
            <a:ext cx="8253350" cy="469922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Diff contagious infections are caused by a bacteria carried in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Diff Infection often activated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antibiotics taken to treat other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the hand picks up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Diff from a surface that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minute amounts of fecal waste. The bacteria can then find it’s way into the mouth via touch, food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onset considered day 1-3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onset considered day 4 &gt;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6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278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30 day Readmissions</vt:lpstr>
      <vt:lpstr>3 day Readmissions</vt:lpstr>
      <vt:lpstr>Sepsis Readmissions Summit</vt:lpstr>
      <vt:lpstr>Discharge Disposition</vt:lpstr>
      <vt:lpstr>C Diff (Clostridium difficile)</vt:lpstr>
      <vt:lpstr>C Diff (Clostridium difficile)</vt:lpstr>
      <vt:lpstr>C Diff : Prevention is Key</vt:lpstr>
      <vt:lpstr>C Diff : Measurement</vt:lpstr>
      <vt:lpstr>C Diff : Knoxville area Outbreak (TDOH)</vt:lpstr>
      <vt:lpstr>  Thank You for your contribution and commitment to the mission and don’t forget to  wash your hands!  Presented April 26, 2018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Maples</dc:creator>
  <cp:lastModifiedBy>Roberts, Corley</cp:lastModifiedBy>
  <cp:revision>260</cp:revision>
  <cp:lastPrinted>2016-05-17T17:20:20Z</cp:lastPrinted>
  <dcterms:created xsi:type="dcterms:W3CDTF">2014-08-07T20:09:54Z</dcterms:created>
  <dcterms:modified xsi:type="dcterms:W3CDTF">2018-04-23T16:04:39Z</dcterms:modified>
</cp:coreProperties>
</file>